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5700" y="6972300"/>
            <a:ext cx="2771878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Testo"/>
          <p:cNvSpPr txBox="1"/>
          <p:nvPr>
            <p:ph type="title"/>
          </p:nvPr>
        </p:nvSpPr>
        <p:spPr>
          <a:xfrm>
            <a:off x="3175000" y="2857500"/>
            <a:ext cx="19050000" cy="3556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108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" name="Corpo livello uno…"/>
          <p:cNvSpPr txBox="1"/>
          <p:nvPr>
            <p:ph type="body" sz="quarter" idx="1"/>
          </p:nvPr>
        </p:nvSpPr>
        <p:spPr>
          <a:xfrm>
            <a:off x="3175000" y="7747000"/>
            <a:ext cx="19050000" cy="2540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algn="ctr">
              <a:spcBef>
                <a:spcPts val="0"/>
              </a:spcBef>
              <a:buClrTx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algn="ctr">
              <a:spcBef>
                <a:spcPts val="0"/>
              </a:spcBef>
              <a:buClrTx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algn="ctr">
              <a:spcBef>
                <a:spcPts val="0"/>
              </a:spcBef>
              <a:buClrTx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algn="ctr">
              <a:spcBef>
                <a:spcPts val="0"/>
              </a:spcBef>
              <a:buClrTx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algn="ctr">
              <a:spcBef>
                <a:spcPts val="0"/>
              </a:spcBef>
              <a:buClrTx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xfrm>
            <a:off x="12419693" y="127190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Giovanni Mela"/>
          <p:cNvSpPr txBox="1"/>
          <p:nvPr>
            <p:ph type="body" sz="quarter" idx="21"/>
          </p:nvPr>
        </p:nvSpPr>
        <p:spPr>
          <a:xfrm>
            <a:off x="2374900" y="8980351"/>
            <a:ext cx="19621500" cy="69850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buClrTx/>
              <a:defRPr i="1" sz="4200"/>
            </a:lvl1pPr>
          </a:lstStyle>
          <a:p>
            <a:pPr/>
            <a:r>
              <a:t>–Giovanni Mela</a:t>
            </a:r>
          </a:p>
        </p:txBody>
      </p:sp>
      <p:sp>
        <p:nvSpPr>
          <p:cNvPr id="96" name="“Inserisci qui una citazione”."/>
          <p:cNvSpPr txBox="1"/>
          <p:nvPr>
            <p:ph type="body" sz="quarter" idx="22"/>
          </p:nvPr>
        </p:nvSpPr>
        <p:spPr>
          <a:xfrm>
            <a:off x="2387600" y="60706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3300"/>
              </a:spcBef>
              <a:buClrTx/>
              <a:defRPr i="1" sz="54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to in bianco e nero di una zona costiera rocciosa"/>
          <p:cNvSpPr/>
          <p:nvPr>
            <p:ph type="pic" idx="21"/>
          </p:nvPr>
        </p:nvSpPr>
        <p:spPr>
          <a:xfrm>
            <a:off x="-100666" y="-1981200"/>
            <a:ext cx="24601223" cy="1640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onda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to in bianco e nero di una zona costiera rocciosa"/>
          <p:cNvSpPr/>
          <p:nvPr>
            <p:ph type="pic" idx="21"/>
          </p:nvPr>
        </p:nvSpPr>
        <p:spPr>
          <a:xfrm>
            <a:off x="3850765" y="-260764"/>
            <a:ext cx="16622963" cy="110871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olo Testo"/>
          <p:cNvSpPr txBox="1"/>
          <p:nvPr>
            <p:ph type="title"/>
          </p:nvPr>
        </p:nvSpPr>
        <p:spPr>
          <a:xfrm>
            <a:off x="2044700" y="9779000"/>
            <a:ext cx="203200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" name="Corpo livello uno…"/>
          <p:cNvSpPr txBox="1"/>
          <p:nvPr>
            <p:ph type="body" sz="quarter" idx="1"/>
          </p:nvPr>
        </p:nvSpPr>
        <p:spPr>
          <a:xfrm>
            <a:off x="2044700" y="11684000"/>
            <a:ext cx="20320000" cy="952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Tx/>
              <a:defRPr i="1" sz="4800"/>
            </a:lvl1pPr>
            <a:lvl2pPr algn="ctr">
              <a:spcBef>
                <a:spcPts val="0"/>
              </a:spcBef>
              <a:buClrTx/>
              <a:defRPr i="1" sz="4800"/>
            </a:lvl2pPr>
            <a:lvl3pPr algn="ctr">
              <a:spcBef>
                <a:spcPts val="0"/>
              </a:spcBef>
              <a:buClrTx/>
              <a:defRPr i="1" sz="4800"/>
            </a:lvl3pPr>
            <a:lvl4pPr algn="ctr">
              <a:spcBef>
                <a:spcPts val="0"/>
              </a:spcBef>
              <a:buClrTx/>
              <a:defRPr i="1" sz="4800"/>
            </a:lvl4pPr>
            <a:lvl5pPr algn="ctr">
              <a:spcBef>
                <a:spcPts val="0"/>
              </a:spcBef>
              <a:buClrTx/>
              <a:defRPr i="1"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xfrm>
            <a:off x="11969750" y="12890500"/>
            <a:ext cx="419101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/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" name="Numero diapositiva"/>
          <p:cNvSpPr txBox="1"/>
          <p:nvPr>
            <p:ph type="sldNum" sz="quarter" idx="2"/>
          </p:nvPr>
        </p:nvSpPr>
        <p:spPr>
          <a:xfrm>
            <a:off x="11969750" y="127063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25" y="6920086"/>
            <a:ext cx="2771878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oto in bianco e nero di una zona costiera rocciosa"/>
          <p:cNvSpPr/>
          <p:nvPr>
            <p:ph type="pic" idx="21"/>
          </p:nvPr>
        </p:nvSpPr>
        <p:spPr>
          <a:xfrm>
            <a:off x="11016969" y="2088583"/>
            <a:ext cx="14354838" cy="95743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olo Testo"/>
          <p:cNvSpPr txBox="1"/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2" name="Corpo livello uno…"/>
          <p:cNvSpPr txBox="1"/>
          <p:nvPr>
            <p:ph type="body" sz="quarter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buClrTx/>
              <a:defRPr i="1" sz="4800"/>
            </a:lvl1pPr>
            <a:lvl2pPr algn="ctr">
              <a:spcBef>
                <a:spcPts val="0"/>
              </a:spcBef>
              <a:buClrTx/>
              <a:defRPr i="1" sz="4800"/>
            </a:lvl2pPr>
            <a:lvl3pPr algn="ctr">
              <a:spcBef>
                <a:spcPts val="0"/>
              </a:spcBef>
              <a:buClrTx/>
              <a:defRPr i="1" sz="4800"/>
            </a:lvl3pPr>
            <a:lvl4pPr algn="ctr">
              <a:spcBef>
                <a:spcPts val="0"/>
              </a:spcBef>
              <a:buClrTx/>
              <a:defRPr i="1" sz="4800"/>
            </a:lvl4pPr>
            <a:lvl5pPr algn="ctr">
              <a:spcBef>
                <a:spcPts val="0"/>
              </a:spcBef>
              <a:buClrTx/>
              <a:defRPr i="1"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to in bianco e nero di una zona costiera rocciosa"/>
          <p:cNvSpPr/>
          <p:nvPr>
            <p:ph type="pic" sz="half" idx="21"/>
          </p:nvPr>
        </p:nvSpPr>
        <p:spPr>
          <a:xfrm>
            <a:off x="10123995" y="3094123"/>
            <a:ext cx="13830301" cy="92244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Corpo livello uno…"/>
          <p:cNvSpPr txBox="1"/>
          <p:nvPr>
            <p:ph type="body" sz="half" idx="1"/>
          </p:nvPr>
        </p:nvSpPr>
        <p:spPr>
          <a:xfrm>
            <a:off x="2032000" y="3175000"/>
            <a:ext cx="9525000" cy="9017000"/>
          </a:xfrm>
          <a:prstGeom prst="rect">
            <a:avLst/>
          </a:prstGeom>
        </p:spPr>
        <p:txBody>
          <a:bodyPr/>
          <a:lstStyle>
            <a:lvl1pPr>
              <a:spcBef>
                <a:spcPts val="5500"/>
              </a:spcBef>
              <a:defRPr sz="4200"/>
            </a:lvl1pPr>
            <a:lvl2pPr indent="596900">
              <a:spcBef>
                <a:spcPts val="5500"/>
              </a:spcBef>
              <a:defRPr sz="4200"/>
            </a:lvl2pPr>
            <a:lvl3pPr indent="1193800">
              <a:spcBef>
                <a:spcPts val="5500"/>
              </a:spcBef>
              <a:defRPr sz="4200"/>
            </a:lvl3pPr>
            <a:lvl4pPr indent="1790700">
              <a:spcBef>
                <a:spcPts val="5500"/>
              </a:spcBef>
              <a:defRPr sz="4200"/>
            </a:lvl4pPr>
            <a:lvl5pPr indent="2387600">
              <a:spcBef>
                <a:spcPts val="5500"/>
              </a:spcBef>
              <a:defRPr sz="4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/>
          <p:nvPr>
            <p:ph type="body" idx="1"/>
          </p:nvPr>
        </p:nvSpPr>
        <p:spPr>
          <a:xfrm>
            <a:off x="2032000" y="1778000"/>
            <a:ext cx="20320000" cy="101600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to in bianco e nero di una zona costiera rocciosa"/>
          <p:cNvSpPr/>
          <p:nvPr>
            <p:ph type="pic" idx="21"/>
          </p:nvPr>
        </p:nvSpPr>
        <p:spPr>
          <a:xfrm>
            <a:off x="-1701800" y="755816"/>
            <a:ext cx="17883053" cy="1192755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to in bianco e nero di un fiume dal corso tortuoso con colline sullo sfondo"/>
          <p:cNvSpPr/>
          <p:nvPr>
            <p:ph type="pic" sz="quarter" idx="22"/>
          </p:nvPr>
        </p:nvSpPr>
        <p:spPr>
          <a:xfrm>
            <a:off x="13677900" y="863600"/>
            <a:ext cx="8940800" cy="644080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Foto in bianco e nero dell'Arch Rock nel parco nazionale californiano di Joshua Tree"/>
          <p:cNvSpPr/>
          <p:nvPr>
            <p:ph type="pic" sz="half" idx="23"/>
          </p:nvPr>
        </p:nvSpPr>
        <p:spPr>
          <a:xfrm>
            <a:off x="12179300" y="5764608"/>
            <a:ext cx="10655300" cy="710353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2032000" y="558800"/>
            <a:ext cx="20320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2032000" y="3810000"/>
            <a:ext cx="20320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69750" y="12725400"/>
            <a:ext cx="419101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>
          <a:srgbClr val="6C6963"/>
        </a:buClr>
        <a:buSzTx/>
        <a:buFontTx/>
        <a:buNone/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nv.pubblica.istruzione.it/snv-portale-web/public/scuole/rav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nv.pubblica.istruzione.it/snv-portale-web/public/ptof/ptof" TargetMode="External"/><Relationship Id="rId3" Type="http://schemas.openxmlformats.org/officeDocument/2006/relationships/image" Target="../media/image8.jpe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ULTIMO INCONTRO FORMAZIONE"/>
          <p:cNvSpPr txBox="1"/>
          <p:nvPr>
            <p:ph type="ctrTitle"/>
          </p:nvPr>
        </p:nvSpPr>
        <p:spPr>
          <a:xfrm>
            <a:off x="3340877" y="2857500"/>
            <a:ext cx="19050001" cy="3556000"/>
          </a:xfrm>
          <a:prstGeom prst="rect">
            <a:avLst/>
          </a:prstGeom>
        </p:spPr>
        <p:txBody>
          <a:bodyPr/>
          <a:lstStyle/>
          <a:p>
            <a:pPr/>
            <a:r>
              <a:t>ULTIMO INCONTRO FORMAZIONE</a:t>
            </a:r>
          </a:p>
        </p:txBody>
      </p:sp>
      <p:sp>
        <p:nvSpPr>
          <p:cNvPr id="122" name="Neo-immessi Ambito 25"/>
          <p:cNvSpPr txBox="1"/>
          <p:nvPr/>
        </p:nvSpPr>
        <p:spPr>
          <a:xfrm>
            <a:off x="5957268" y="7962899"/>
            <a:ext cx="1348874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Neo-immessi Ambito 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l dirigente scolastico responsabile della gestione del processo di miglioramento…"/>
          <p:cNvSpPr txBox="1"/>
          <p:nvPr/>
        </p:nvSpPr>
        <p:spPr>
          <a:xfrm>
            <a:off x="2772089" y="6024140"/>
            <a:ext cx="18371529" cy="520700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/>
              <a:t>Il dirigente scolastico</a:t>
            </a:r>
            <a:r>
              <a:t> responsabile della gestione del processo di miglioramento</a:t>
            </a:r>
          </a:p>
          <a:p>
            <a:pPr/>
            <a:r>
              <a:rPr b="1"/>
              <a:t>Il nucleo interno di valutazione</a:t>
            </a:r>
            <a:r>
              <a:t> (già denominato “unità di autovalutazione”), costituito per la fase di autovalutazione e per la compilazione del RAV, eventualmente integrato e/o modificato</a:t>
            </a:r>
          </a:p>
          <a:p>
            <a:pPr/>
            <a:r>
              <a:t>Il coinvolgimento della </a:t>
            </a:r>
            <a:r>
              <a:rPr b="1"/>
              <a:t>comunità scolastica </a:t>
            </a:r>
            <a:r>
              <a:t>nel processo di miglioramento</a:t>
            </a:r>
          </a:p>
        </p:txBody>
      </p:sp>
      <p:sp>
        <p:nvSpPr>
          <p:cNvPr id="165" name="Gli attori"/>
          <p:cNvSpPr txBox="1"/>
          <p:nvPr/>
        </p:nvSpPr>
        <p:spPr>
          <a:xfrm>
            <a:off x="8894183" y="1846820"/>
            <a:ext cx="6958596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600"/>
            </a:lvl1pPr>
          </a:lstStyle>
          <a:p>
            <a:pPr/>
            <a:r>
              <a:t>Gli attori</a:t>
            </a:r>
          </a:p>
        </p:txBody>
      </p:sp>
      <p:grpSp>
        <p:nvGrpSpPr>
          <p:cNvPr id="168" name="IMG_A0C1D16A599C-1.jpeg"/>
          <p:cNvGrpSpPr/>
          <p:nvPr/>
        </p:nvGrpSpPr>
        <p:grpSpPr>
          <a:xfrm>
            <a:off x="1309669" y="1778659"/>
            <a:ext cx="4969224" cy="4174922"/>
            <a:chOff x="0" y="0"/>
            <a:chExt cx="4969223" cy="4174920"/>
          </a:xfrm>
        </p:grpSpPr>
        <p:pic>
          <p:nvPicPr>
            <p:cNvPr id="167" name="IMG_A0C1D16A599C-1.jpeg" descr="IMG_A0C1D16A599C-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715224" cy="38447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IMG_A0C1D16A599C-1.jpeg" descr="IMG_A0C1D16A599C-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69224" cy="41749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avorire e sostenere il coinvolgimento diretto di tutta la comunità scolastica, anche promuovendo momenti di incontro e di condivisione degli obiettivi e delle modalità operative dell’intero processo di miglioramento…"/>
          <p:cNvSpPr txBox="1"/>
          <p:nvPr/>
        </p:nvSpPr>
        <p:spPr>
          <a:xfrm>
            <a:off x="606345" y="3389227"/>
            <a:ext cx="23171310" cy="957580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</a:p>
          <a:p>
            <a:pPr algn="l">
              <a:buClr>
                <a:srgbClr val="6C6963"/>
              </a:buClr>
            </a:pPr>
            <a:r>
              <a:rPr b="1"/>
              <a:t>favorire </a:t>
            </a:r>
            <a:r>
              <a:t>e sostenere il coinvolgimento diretto di tutta la comunità scolastica, anche promuovendo momenti di incontro e di condivisione degli obiettivi e delle modalità operative dell’intero processo di miglioramento</a:t>
            </a:r>
          </a:p>
          <a:p>
            <a:pPr/>
          </a:p>
          <a:p>
            <a:pPr algn="l">
              <a:buClr>
                <a:srgbClr val="6C6963"/>
              </a:buClr>
            </a:pPr>
            <a:r>
              <a:rPr b="1"/>
              <a:t>valorizzare</a:t>
            </a:r>
            <a:r>
              <a:t> le risorse interne, individuando e responsabilizzando le competenze professionali più utili in relazione ai contenuti delle azioni previste nel PdM</a:t>
            </a:r>
          </a:p>
          <a:p>
            <a:pPr algn="l">
              <a:buClr>
                <a:srgbClr val="6C6963"/>
              </a:buClr>
            </a:pPr>
          </a:p>
          <a:p>
            <a:pPr algn="l">
              <a:buClr>
                <a:srgbClr val="6C6963"/>
              </a:buClr>
            </a:pPr>
            <a:r>
              <a:rPr b="1"/>
              <a:t>incoraggiare</a:t>
            </a:r>
            <a:r>
              <a:t> la riflessione dell’intera comunità scolastica attraverso una progettazione delle azioni che introduca nuovi approcci al miglio</a:t>
            </a:r>
          </a:p>
          <a:p>
            <a:pPr algn="l">
              <a:buClr>
                <a:srgbClr val="6C6963"/>
              </a:buClr>
              <a:defRPr b="1"/>
            </a:pPr>
          </a:p>
          <a:p>
            <a:pPr algn="l">
              <a:defRPr b="1"/>
            </a:pPr>
            <a:r>
              <a:t>promuovere </a:t>
            </a:r>
            <a:r>
              <a:rPr b="0"/>
              <a:t>la conoscenza e la comunicazione anche pubblica del processo di miglioramento, prevenendo un approccio di chiusura autoreferenziale</a:t>
            </a:r>
          </a:p>
        </p:txBody>
      </p:sp>
      <p:grpSp>
        <p:nvGrpSpPr>
          <p:cNvPr id="173" name="IMG_A0C1D16A599C-1.jpeg"/>
          <p:cNvGrpSpPr/>
          <p:nvPr/>
        </p:nvGrpSpPr>
        <p:grpSpPr>
          <a:xfrm>
            <a:off x="9475211" y="302531"/>
            <a:ext cx="4650383" cy="3914944"/>
            <a:chOff x="0" y="0"/>
            <a:chExt cx="4650382" cy="3914942"/>
          </a:xfrm>
        </p:grpSpPr>
        <p:pic>
          <p:nvPicPr>
            <p:cNvPr id="172" name="IMG_A0C1D16A599C-1.jpeg" descr="IMG_A0C1D16A599C-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396383" cy="35847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IMG_A0C1D16A599C-1.jpeg" descr="IMG_A0C1D16A599C-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50383" cy="39149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etodo Maieutico Daniele Nova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Metodo Maieutico Daniele Novara</a:t>
            </a:r>
          </a:p>
        </p:txBody>
      </p:sp>
      <p:sp>
        <p:nvSpPr>
          <p:cNvPr id="176" name="Cambiare la scuola si può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55600">
              <a:spcBef>
                <a:spcPts val="200"/>
              </a:spcBef>
              <a:buClrTx/>
              <a:defRPr b="1" sz="5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spcBef>
                <a:spcPts val="200"/>
              </a:spcBef>
              <a:buClrTx/>
              <a:defRPr b="1" sz="5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spcBef>
                <a:spcPts val="200"/>
              </a:spcBef>
              <a:buClrTx/>
              <a:defRPr b="1" sz="5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ctr" defTabSz="355600">
              <a:spcBef>
                <a:spcPts val="200"/>
              </a:spcBef>
              <a:buClrTx/>
              <a:defRPr b="1" sz="5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Cambiare la scuola si può</a:t>
            </a:r>
          </a:p>
          <a:p>
            <a:pPr algn="ctr" defTabSz="355600">
              <a:spcBef>
                <a:spcPts val="0"/>
              </a:spcBef>
              <a:buClrTx/>
              <a:defRPr sz="5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 almeno 100 anni, la scuola italiana funziona allo stesso modo. Nulla cambia: l’insegnante consegna agli allievi un corpus di conoscenze attraverso la lezione frontale e i ragazzi imparano con lo stesso metodo delle generazioni precedenti.</a:t>
            </a:r>
          </a:p>
        </p:txBody>
      </p:sp>
      <p:pic>
        <p:nvPicPr>
          <p:cNvPr id="17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0383" y="2437338"/>
            <a:ext cx="3463234" cy="4371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etodo Maieutico Ptof - Ambienti innovativi-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0085">
              <a:defRPr sz="8500">
                <a:effectLst>
                  <a:outerShdw sx="100000" sy="100000" kx="0" ky="0" algn="b" rotWithShape="0" blurRad="21590" dist="2159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Metodo Maieutico Ptof - Ambienti innovativi-</a:t>
            </a:r>
          </a:p>
        </p:txBody>
      </p:sp>
      <p:sp>
        <p:nvSpPr>
          <p:cNvPr id="180" name="Per Novara la scuola non dovrebbe basarsi sul nozionismo ma su un metodo “maieutico” che pone al centro la scuola come comunità di apprendimento: una comunità dove si impara dai compagni, si sperimenta, si fanno domande, si sbaglia e ci si diverte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spcBef>
                <a:spcPts val="0"/>
              </a:spcBef>
              <a:buClrTx/>
              <a:defRPr sz="6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Per Novara la scuola non dovrebbe basarsi sul nozionismo ma su un metodo “maieutico” che pone al centro la scuola come comunità di apprendimento: una comunità dove si impara dai compagni, si sperimenta, si fanno domande, si sbaglia e ci si diverte!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etodo Maieutico - decreti delegati-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Metodo Maieutico - decreti delegati-</a:t>
            </a:r>
          </a:p>
        </p:txBody>
      </p:sp>
      <p:sp>
        <p:nvSpPr>
          <p:cNvPr id="183" name="Anche i genitori sono chiamati a partecipare a questo cambiamento. La scuola, infatti, non può avere paura di quei genitori che sono sensibili alla crescita e all’educazione dei loro figli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55600">
              <a:spcBef>
                <a:spcPts val="0"/>
              </a:spcBef>
              <a:buClrTx/>
              <a:defRPr sz="7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spcBef>
                <a:spcPts val="0"/>
              </a:spcBef>
              <a:buClrTx/>
              <a:defRPr sz="7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spcBef>
                <a:spcPts val="0"/>
              </a:spcBef>
              <a:buClrTx/>
              <a:defRPr sz="7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Anche i genitori sono chiamati a partecipare a questo cambiamento. La scuola, infatti, non può avere paura di quei genitori che sono sensibili alla crescita e all’educazione dei loro figli.</a:t>
            </a:r>
          </a:p>
        </p:txBody>
      </p:sp>
      <p:pic>
        <p:nvPicPr>
          <p:cNvPr id="18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3390" y="2707754"/>
            <a:ext cx="3917220" cy="382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l Manifesto della Scuola che verrà secondo Daniele Nova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355600">
              <a:defRPr sz="6000">
                <a:solidFill>
                  <a:srgbClr val="AA79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il Manifesto della Scuola che verrà secondo Daniele Novara</a:t>
            </a:r>
          </a:p>
        </p:txBody>
      </p:sp>
      <p:sp>
        <p:nvSpPr>
          <p:cNvPr id="187" name="Si impara dai compagni: la scuola ha necessità di un clima osmotico, la gita va fatta a inizio anno per creare il clima, non a fine anno come premio…"/>
          <p:cNvSpPr txBox="1"/>
          <p:nvPr>
            <p:ph type="body" idx="1"/>
          </p:nvPr>
        </p:nvSpPr>
        <p:spPr>
          <a:xfrm>
            <a:off x="2032000" y="2428643"/>
            <a:ext cx="20320000" cy="10694104"/>
          </a:xfrm>
          <a:prstGeom prst="rect">
            <a:avLst/>
          </a:prstGeom>
        </p:spPr>
        <p:txBody>
          <a:bodyPr/>
          <a:lstStyle/>
          <a:p>
            <a:pPr defTabSz="355600">
              <a:spcBef>
                <a:spcPts val="0"/>
              </a:spcBef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dai compagni: la scuola ha necessità di un clima osmotico, la gita va fatta a inizio anno per creare il clima, non a fine anno come premio</a:t>
            </a:r>
          </a:p>
          <a:p>
            <a:pPr defTabSz="355600">
              <a:spcBef>
                <a:spcPts val="0"/>
              </a:spcBef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con le domande: non quelle che cercano la risposta esatta, ma quelle maieutiche che attivano la voglia di scoprire</a:t>
            </a: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nel laboratorio: l’alternativa alla lezione frontale è il laboratorio</a:t>
            </a: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sbagliando: serve una valutazione evolutiva che tenga conto del punto di partenza e dei progressi fatti. Non degli errori</a:t>
            </a: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con l’insegnante che fa da regista: gli insegnanti devono fare lavorare i ragazzi</a:t>
            </a:r>
          </a:p>
          <a:p>
            <a:pPr defTabSz="355600">
              <a:spcBef>
                <a:spcPts val="0"/>
              </a:spcBef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513644" indent="-513644" defTabSz="355600">
              <a:spcBef>
                <a:spcPts val="0"/>
              </a:spcBef>
              <a:buClrTx/>
              <a:buSzPct val="80000"/>
              <a:buFont typeface="Menlo Regular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impara divertendosi: la didattica creativa accompagna alla scoperta. Ai ragazzi bisogna chiedere: “muovetevi, siate attivi“.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i impara divertendosi: la didattica creativa accompagna alla scoperta. Ai ragazzi bisogna chiedere: “muovetevi, siate attivi“."/>
          <p:cNvSpPr txBox="1"/>
          <p:nvPr/>
        </p:nvSpPr>
        <p:spPr>
          <a:xfrm>
            <a:off x="2097950" y="584229"/>
            <a:ext cx="20188100" cy="246380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400"/>
            </a:lvl1pPr>
          </a:lstStyle>
          <a:p>
            <a:pPr/>
            <a:r>
              <a:t>Si impara divertendosi: la didattica creativa accompagna alla scoperta. Ai ragazzi bisogna chiedere: “muovetevi, siate attivi“.</a:t>
            </a:r>
          </a:p>
        </p:txBody>
      </p:sp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1986" y="3343047"/>
            <a:ext cx="6213028" cy="97855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IMG_0B2D13DEA6BC-1.jpeg"/>
          <p:cNvGrpSpPr/>
          <p:nvPr/>
        </p:nvGrpSpPr>
        <p:grpSpPr>
          <a:xfrm>
            <a:off x="11226305" y="3715441"/>
            <a:ext cx="8940703" cy="9040730"/>
            <a:chOff x="0" y="0"/>
            <a:chExt cx="8940701" cy="9040728"/>
          </a:xfrm>
        </p:grpSpPr>
        <p:pic>
          <p:nvPicPr>
            <p:cNvPr id="192" name="IMG_0B2D13DEA6BC-1.jpeg" descr="IMG_0B2D13DEA6BC-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3516" r="0" b="13516"/>
            <a:stretch>
              <a:fillRect/>
            </a:stretch>
          </p:blipFill>
          <p:spPr>
            <a:xfrm>
              <a:off x="12700" y="12700"/>
              <a:ext cx="8902602" cy="90026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IMG_0B2D13DEA6BC-1.jpeg" descr="IMG_0B2D13DEA6BC-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940702" cy="9040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sa conosc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Cosa conoscere</a:t>
            </a:r>
          </a:p>
        </p:txBody>
      </p:sp>
      <p:sp>
        <p:nvSpPr>
          <p:cNvPr id="125" name="Codice di comportamento della P.A.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</p:spPr>
        <p:txBody>
          <a:bodyPr/>
          <a:lstStyle/>
          <a:p>
            <a:pPr defTabSz="712088">
              <a:spcBef>
                <a:spcPts val="0"/>
              </a:spcBef>
              <a:buClrTx/>
              <a:defRPr sz="4628"/>
            </a:pPr>
            <a:r>
              <a:t>Codice di comportamento della P.A.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Doveri nel conoscere le principali norme in corso di validità (es. Tenuta dei registri è un Regio Decreto!)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Privacy e diritti alunno ( trattamento immagine/opere di ingegno)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Diritti e Doveri derivanti dal CCNI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Regolamenti interni alla scuola (d’Istituto) e le circolari dispositive del Dirigente Scolastico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RSU (regolamento sciopero)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D.P.R. 122/2009 Valutazione</a:t>
            </a:r>
          </a:p>
          <a:p>
            <a:pPr defTabSz="712088">
              <a:spcBef>
                <a:spcPts val="0"/>
              </a:spcBef>
              <a:buClrTx/>
              <a:defRPr sz="4628"/>
            </a:pP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I documenti cuore pulsante della scuola PTOF POF RAV PDM</a:t>
            </a:r>
          </a:p>
          <a:p>
            <a:pPr defTabSz="712088">
              <a:spcBef>
                <a:spcPts val="0"/>
              </a:spcBef>
              <a:buClrTx/>
              <a:defRPr sz="4628"/>
            </a:pPr>
            <a:r>
              <a:t>Tutta un’altra scuola :  il Metodo Maieutico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 cosa non parler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 cosa non parleremo</a:t>
            </a:r>
          </a:p>
        </p:txBody>
      </p:sp>
      <p:sp>
        <p:nvSpPr>
          <p:cNvPr id="128" name="Doppio clic per modificare"/>
          <p:cNvSpPr txBox="1"/>
          <p:nvPr>
            <p:ph type="body" idx="1"/>
          </p:nvPr>
        </p:nvSpPr>
        <p:spPr>
          <a:xfrm>
            <a:off x="7311994" y="3967639"/>
            <a:ext cx="16852859" cy="8255001"/>
          </a:xfrm>
          <a:prstGeom prst="rect">
            <a:avLst/>
          </a:prstGeom>
        </p:spPr>
        <p:txBody>
          <a:bodyPr/>
          <a:lstStyle/>
          <a:p>
            <a:pPr defTabSz="320040">
              <a:spcBef>
                <a:spcPts val="2200"/>
              </a:spcBef>
              <a:defRPr sz="2240"/>
            </a:pPr>
          </a:p>
        </p:txBody>
      </p:sp>
      <p:pic>
        <p:nvPicPr>
          <p:cNvPr id="12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1994" y="3967639"/>
            <a:ext cx="11460017" cy="644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1994" y="3967639"/>
            <a:ext cx="14494709" cy="8153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ttangolo"/>
          <p:cNvSpPr/>
          <p:nvPr/>
        </p:nvSpPr>
        <p:spPr>
          <a:xfrm>
            <a:off x="8045052" y="6379421"/>
            <a:ext cx="10290924" cy="3116157"/>
          </a:xfrm>
          <a:prstGeom prst="rect">
            <a:avLst/>
          </a:prstGeom>
          <a:blipFill>
            <a:blip r:embed="rId3">
              <a:alphaModFix amt="15597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2EBD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DICE PUBBLICHE AMMINISTRAZIO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80">
              <a:defRPr sz="8000">
                <a:effectLst>
                  <a:outerShdw sx="100000" sy="100000" kx="0" ky="0" algn="b" rotWithShape="0" blurRad="20320" dist="2032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CODICE PUBBLICHE AMMINISTRAZIONI</a:t>
            </a:r>
          </a:p>
        </p:txBody>
      </p:sp>
      <p:sp>
        <p:nvSpPr>
          <p:cNvPr id="134" name="Codice di comportamento del Ministero dell’istruzione, dell’università e della ricerca…"/>
          <p:cNvSpPr txBox="1"/>
          <p:nvPr>
            <p:ph type="body" sz="half" idx="1"/>
          </p:nvPr>
        </p:nvSpPr>
        <p:spPr>
          <a:xfrm>
            <a:off x="1670140" y="2431170"/>
            <a:ext cx="19372407" cy="6535133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buClrTx/>
              <a:defRPr sz="43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u="none">
              <a:solidFill>
                <a:srgbClr val="1C2024"/>
              </a:solidFill>
            </a:endParaRPr>
          </a:p>
          <a:p>
            <a:pPr defTabSz="457200">
              <a:spcBef>
                <a:spcPts val="0"/>
              </a:spcBef>
              <a:buClrTx/>
              <a:defRPr sz="43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Codice di comportamento del Ministero dell’istruzione, dell’università e della ricerca</a:t>
            </a:r>
            <a:endParaRPr u="none">
              <a:solidFill>
                <a:srgbClr val="1C2024"/>
              </a:solidFill>
            </a:endParaRPr>
          </a:p>
          <a:p>
            <a:pPr defTabSz="457200">
              <a:spcBef>
                <a:spcPts val="0"/>
              </a:spcBef>
              <a:buClrTx/>
              <a:defRPr sz="43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Codice-comportamento-dipendenti-pubblici</a:t>
            </a:r>
            <a:endParaRPr u="none">
              <a:solidFill>
                <a:srgbClr val="1C2024"/>
              </a:solidFill>
            </a:endParaRPr>
          </a:p>
          <a:p>
            <a:pPr defTabSz="457200">
              <a:spcBef>
                <a:spcPts val="0"/>
              </a:spcBef>
              <a:buClrTx/>
              <a:defRPr sz="43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Codice_disciplinare</a:t>
            </a:r>
            <a:endParaRPr u="none">
              <a:solidFill>
                <a:srgbClr val="1C2024"/>
              </a:solidFill>
            </a:endParaRPr>
          </a:p>
          <a:p>
            <a:pPr defTabSz="457200">
              <a:spcBef>
                <a:spcPts val="0"/>
              </a:spcBef>
              <a:buClrTx/>
              <a:defRPr sz="43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Sanzioni-disciplinari-e-responsabilita-dlgs-150_2009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1641" y="7633070"/>
            <a:ext cx="6449755" cy="449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 Documenti pilastro della scuo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Documenti pilastro della scuola</a:t>
            </a:r>
          </a:p>
        </p:txBody>
      </p:sp>
      <p:pic>
        <p:nvPicPr>
          <p:cNvPr id="13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138" y="5180951"/>
            <a:ext cx="2921001" cy="278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6329" y="5224850"/>
            <a:ext cx="4102414" cy="2693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57695" y="5173786"/>
            <a:ext cx="2935783" cy="279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59583" y="5253893"/>
            <a:ext cx="3232116" cy="2635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l processo di valutazione, definito dal SNV, inizia con l'autovalutazione. Lo strumento che accompagna e documenta questo processo è il Rapporto di autovalutazione (RAV). Viene messo a disposizione un format a livello nazionale, aperto comunque alle int"/>
          <p:cNvSpPr txBox="1"/>
          <p:nvPr>
            <p:ph type="body" sz="half" idx="1"/>
          </p:nvPr>
        </p:nvSpPr>
        <p:spPr>
          <a:xfrm>
            <a:off x="2032000" y="3810000"/>
            <a:ext cx="13547462" cy="8255000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</p:spPr>
        <p:txBody>
          <a:bodyPr/>
          <a:lstStyle/>
          <a:p>
            <a:pPr algn="ctr" defTabSz="728091">
              <a:spcBef>
                <a:spcPts val="0"/>
              </a:spcBef>
              <a:buClrTx/>
              <a:defRPr sz="3822"/>
            </a:pPr>
            <a:r>
              <a:t>Il processo di valutazione, definito dal SNV, inizia con l'autovalutazione. Lo strumento che accompagna e documenta questo processo è il Rapporto di autovalutazione (RAV). Viene messo a disposizione un format a livello nazionale, aperto comunque alle integrazioni delle scuole per cogliere la specificità di ogni realtà senza riduzioni o semplificazioni eccessive. </a:t>
            </a:r>
            <a:br/>
            <a:r>
              <a:t>Il rapporto fornisce una rappresentazione della scuola attraverso un'analisi del suo funzionamento e costituisce la base per individuare le priorità di sviluppo verso cui orientare il piano di miglioramento. </a:t>
            </a:r>
            <a:br/>
            <a:r>
              <a:t>Tutti i RAV vengono pubblicati nell'apposita sezione del portale "Scuola in chiaro”.</a:t>
            </a:r>
          </a:p>
          <a:p>
            <a:pPr algn="ctr" defTabSz="728091">
              <a:spcBef>
                <a:spcPts val="0"/>
              </a:spcBef>
              <a:buClrTx/>
              <a:defRPr sz="3822"/>
            </a:pPr>
          </a:p>
          <a:p>
            <a:pPr algn="ctr" defTabSz="728091">
              <a:spcBef>
                <a:spcPts val="0"/>
              </a:spcBef>
              <a:buClrTx/>
              <a:defRPr sz="3822"/>
            </a:pPr>
            <a:r>
              <a:t>Rif. </a:t>
            </a:r>
            <a:r>
              <a:rPr u="sng">
                <a:hlinkClick r:id="rId2" invalidUrl="" action="" tgtFrame="" tooltip="" history="1" highlightClick="0" endSnd="0"/>
              </a:rPr>
              <a:t>https://snv.pubblica.istruzione.it/snv-portale-web/public/scuole/rav</a:t>
            </a:r>
          </a:p>
        </p:txBody>
      </p:sp>
      <p:grpSp>
        <p:nvGrpSpPr>
          <p:cNvPr id="146" name="IMG_3122.PNG"/>
          <p:cNvGrpSpPr/>
          <p:nvPr/>
        </p:nvGrpSpPr>
        <p:grpSpPr>
          <a:xfrm>
            <a:off x="1753974" y="733317"/>
            <a:ext cx="3175001" cy="3111501"/>
            <a:chOff x="0" y="0"/>
            <a:chExt cx="3175000" cy="3111500"/>
          </a:xfrm>
        </p:grpSpPr>
        <p:pic>
          <p:nvPicPr>
            <p:cNvPr id="145" name="IMG_3122.PNG" descr="IMG_312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921000" cy="2781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IMG_3122.PNG" descr="IMG_312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75000" cy="3111500"/>
            </a:xfrm>
            <a:prstGeom prst="rect">
              <a:avLst/>
            </a:prstGeom>
            <a:effectLst/>
          </p:spPr>
        </p:pic>
      </p:grpSp>
      <p:sp>
        <p:nvSpPr>
          <p:cNvPr id="147" name="Il rapporto di autovalutazione, in sigla RAV, è uno strumento di valutazione elaborato dall'Istituto INVALSI e adottato da tutte le scuole italiane dall'anno scolastico 2014-2015, che si presenta come una piattaforma web ed è finalizzato alla formulazion"/>
          <p:cNvSpPr txBox="1"/>
          <p:nvPr/>
        </p:nvSpPr>
        <p:spPr>
          <a:xfrm>
            <a:off x="16061379" y="740676"/>
            <a:ext cx="7319211" cy="68072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F2EBDB"/>
                </a:solidFill>
              </a:defRPr>
            </a:lvl1pPr>
          </a:lstStyle>
          <a:p>
            <a:pPr/>
            <a:r>
              <a:t>Il rapporto di autovalutazione, in sigla RAV, è uno strumento di valutazione elaborato dall'Istituto INVALSI e adottato da tutte le scuole italiane dall'anno scolastico 2014-2015, che si presenta come una piattaforma web ed è finalizzato alla formulazione di priorità di miglioramento degli esiti di ciascuna scuola.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l piano triennale dell’offerta formativa è il documento identitario della scuola, tramite il quale ogni comunità scolastica progetta le proprie attività e le illustra alle famiglie.…"/>
          <p:cNvSpPr txBox="1"/>
          <p:nvPr>
            <p:ph type="body" sz="half" idx="1"/>
          </p:nvPr>
        </p:nvSpPr>
        <p:spPr>
          <a:xfrm>
            <a:off x="455205" y="5071127"/>
            <a:ext cx="17872648" cy="654336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ClrTx/>
              <a:defRPr sz="7400"/>
            </a:pPr>
            <a:r>
              <a:t>Il piano triennale dell’offerta formativa è il documento identitario della scuola, tramite il quale ogni </a:t>
            </a:r>
            <a:r>
              <a:rPr b="1"/>
              <a:t>comunità scolastica</a:t>
            </a:r>
            <a:r>
              <a:t> progetta le proprie attività e le illustra alle famiglie.</a:t>
            </a:r>
          </a:p>
          <a:p>
            <a:pPr algn="ctr">
              <a:spcBef>
                <a:spcPts val="0"/>
              </a:spcBef>
              <a:buClrTx/>
              <a:defRPr sz="7400"/>
            </a:pPr>
            <a:r>
              <a:t>Rif. </a:t>
            </a:r>
            <a:r>
              <a:rPr u="sng">
                <a:hlinkClick r:id="rId2" invalidUrl="" action="" tgtFrame="" tooltip="" history="1" highlightClick="0" endSnd="0"/>
              </a:rPr>
              <a:t>https://snv.pubblica.istruzione.it/snv-portale-web/public/ptof/ptof</a:t>
            </a:r>
          </a:p>
        </p:txBody>
      </p:sp>
      <p:grpSp>
        <p:nvGrpSpPr>
          <p:cNvPr id="152" name="IMG_3E4585158AE7-1.jpeg"/>
          <p:cNvGrpSpPr/>
          <p:nvPr/>
        </p:nvGrpSpPr>
        <p:grpSpPr>
          <a:xfrm>
            <a:off x="699321" y="2140639"/>
            <a:ext cx="4528287" cy="3136550"/>
            <a:chOff x="0" y="0"/>
            <a:chExt cx="4528286" cy="3136549"/>
          </a:xfrm>
        </p:grpSpPr>
        <p:pic>
          <p:nvPicPr>
            <p:cNvPr id="151" name="IMG_3E4585158AE7-1.jpeg" descr="IMG_3E4585158AE7-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74287" cy="28063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IMG_3E4585158AE7-1.jpeg" descr="IMG_3E4585158AE7-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28287" cy="3136550"/>
            </a:xfrm>
            <a:prstGeom prst="rect">
              <a:avLst/>
            </a:prstGeom>
            <a:effectLst/>
          </p:spPr>
        </p:pic>
      </p:grpSp>
      <p:sp>
        <p:nvSpPr>
          <p:cNvPr id="153" name="Il Piano Triennale dell'Offerta Formativa (PTOF) rappresenta il documento fondamentale costitutivo dell'identità culturale e progettuale delle istituzioni scolastiche ed esplicita la progettazione curriculare, extracurriculare, educativa e organizzativa "/>
          <p:cNvSpPr txBox="1"/>
          <p:nvPr/>
        </p:nvSpPr>
        <p:spPr>
          <a:xfrm>
            <a:off x="18512635" y="464473"/>
            <a:ext cx="5472729" cy="98552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solidFill>
                  <a:srgbClr val="F2EBDB"/>
                </a:solidFill>
              </a:defRPr>
            </a:pPr>
            <a:r>
              <a:t>Il Piano Triennale dell'Offerta Formativa (</a:t>
            </a:r>
            <a:r>
              <a:rPr>
                <a:solidFill>
                  <a:srgbClr val="040C28"/>
                </a:solidFill>
              </a:rPr>
              <a:t>PTOF</a:t>
            </a:r>
            <a:r>
              <a:t>) rappresenta il documento fondamentale costitutivo dell'identità culturale e progettuale delle istituzioni scolastiche ed esplicita la progettazione curriculare, extracurriculare, educativa e organizzativa che le singole scuole adottano nell'ambito della loro autonomia.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A35F0A19E37F-1.jpeg" descr="IMG_A35F0A19E37F-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974" y="2254577"/>
            <a:ext cx="4410875" cy="4288632"/>
          </a:xfrm>
          <a:prstGeom prst="rect">
            <a:avLst/>
          </a:prstGeom>
          <a:effectLst>
            <a:reflection blurRad="0" stA="20095" stPos="0" endA="0" endPos="40000" dist="0" dir="5400000" fadeDir="5400000" sx="100000" sy="-100000" kx="0" ky="0" algn="bl" rotWithShape="0"/>
          </a:effectLst>
        </p:spPr>
      </p:pic>
      <p:sp>
        <p:nvSpPr>
          <p:cNvPr id="156" name="POF può essere rivisto annualmente"/>
          <p:cNvSpPr txBox="1"/>
          <p:nvPr/>
        </p:nvSpPr>
        <p:spPr>
          <a:xfrm>
            <a:off x="16085253" y="1405461"/>
            <a:ext cx="6603605" cy="33401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F2EBDB"/>
                </a:solidFill>
              </a:defRPr>
            </a:lvl1pPr>
          </a:lstStyle>
          <a:p>
            <a:pPr/>
            <a:r>
              <a:t>POF può essere rivisto annualmente</a:t>
            </a:r>
          </a:p>
        </p:txBody>
      </p:sp>
      <p:sp>
        <p:nvSpPr>
          <p:cNvPr id="157" name="Il Piano dell’Offerta Formativa (POF):…"/>
          <p:cNvSpPr txBox="1"/>
          <p:nvPr/>
        </p:nvSpPr>
        <p:spPr>
          <a:xfrm>
            <a:off x="2014539" y="6404290"/>
            <a:ext cx="20354922" cy="490220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600"/>
            </a:pPr>
            <a:r>
              <a:t>Il Piano dell’Offerta Formativa (POF):</a:t>
            </a:r>
            <a:endParaRPr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6600"/>
            </a:pPr>
            <a:r>
              <a:t>Accresce la </a:t>
            </a:r>
            <a:r>
              <a:rPr b="1"/>
              <a:t>responsabilità </a:t>
            </a:r>
            <a:r>
              <a:t>di chi vive e opera nella scuola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6600"/>
            </a:pPr>
            <a:r>
              <a:t>Definisce i percorsi di </a:t>
            </a:r>
            <a:r>
              <a:rPr b="1"/>
              <a:t>flessibilità </a:t>
            </a:r>
            <a:r>
              <a:t>didattica e organizzativa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6600"/>
            </a:pPr>
            <a:r>
              <a:t>Assicura la coerenza e l’</a:t>
            </a:r>
            <a:r>
              <a:rPr b="1"/>
              <a:t>integrazione </a:t>
            </a:r>
            <a:r>
              <a:t>di tutte le scelte e le iniziative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IMG_A0C1D16A599C-1.jpeg"/>
          <p:cNvGrpSpPr/>
          <p:nvPr/>
        </p:nvGrpSpPr>
        <p:grpSpPr>
          <a:xfrm>
            <a:off x="1028098" y="765006"/>
            <a:ext cx="4969225" cy="4174922"/>
            <a:chOff x="0" y="0"/>
            <a:chExt cx="4969223" cy="4174920"/>
          </a:xfrm>
        </p:grpSpPr>
        <p:pic>
          <p:nvPicPr>
            <p:cNvPr id="160" name="IMG_A0C1D16A599C-1.jpeg" descr="IMG_A0C1D16A599C-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715224" cy="38447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IMG_A0C1D16A599C-1.jpeg" descr="IMG_A0C1D16A599C-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69224" cy="4174921"/>
            </a:xfrm>
            <a:prstGeom prst="rect">
              <a:avLst/>
            </a:prstGeom>
            <a:effectLst/>
          </p:spPr>
        </p:pic>
      </p:grpSp>
      <p:sp>
        <p:nvSpPr>
          <p:cNvPr id="162" name="Con la chiusura e la pubblicazione del RAV si apre la fase di formulazione e attuazione del Piano di Miglioramento.…"/>
          <p:cNvSpPr txBox="1"/>
          <p:nvPr/>
        </p:nvSpPr>
        <p:spPr>
          <a:xfrm>
            <a:off x="902871" y="6468963"/>
            <a:ext cx="22835740" cy="3759201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/>
            </a:pPr>
            <a:r>
              <a:t>Con la chiusura e la pubblicazione del RAV si apre la fase di formulazione e attuazione del Piano di Miglioramento.</a:t>
            </a:r>
          </a:p>
          <a:p>
            <a:pPr>
              <a:defRPr sz="4200"/>
            </a:pPr>
            <a:r>
              <a:t>A partire dall’inizio dell’anno scolastico 2015/16 tutte le scuole (statali e paritarie) sono tenute a pianificare un percorso di miglioramento per il raggiungimento dei traguardi connessi alle priorità indicate nel RAV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